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AFBD84-35A2-4E88-A9FD-65BFFC782B09}">
  <a:tblStyle styleId="{D2AFBD84-35A2-4E88-A9FD-65BFFC782B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eep-learning-in-science-fd614bb3f3ce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thsisfun.com/data/standard-deviation.html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rank_Rosenblatt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ei-Fei_Li" TargetMode="External"/><Relationship Id="rId3" Type="http://schemas.openxmlformats.org/officeDocument/2006/relationships/hyperlink" Target="https://en.wikipedia.org/wiki/Christiane_Fellbaum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https://pdftoimage.com/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333bab1a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333bab1a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e9ec5ef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e9ec5ef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e9ec5ef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e9ec5ef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79125ee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79125ee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https://academic.oup.com/mnrasl/article/467/1/L110/2931732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e9ec5ef6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e9ec5ef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00a494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00a494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e9ec5ef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e9ec5ef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3bab1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3bab1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https://towardsdatascience.com/deep-learning-in-science-fd614bb3f3ce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Lenet 10^7 = Pentium2   AlexNet 10^14 2xGTX580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данными у ученых дела обстоят не так хорошо. Потому что проблема или способ решения может быть очень </a:t>
            </a:r>
            <a:r>
              <a:rPr lang="ru"/>
              <a:t>специфическим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9125ee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79125ee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Яблок было много. Ученый многократно наблюдает за ходом процесса и делает обобщения.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Результатом такой работы является модель описывающая некоторые процессы реального мира.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v2: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На основе наблюдений люди научились выявлять закономерности и описывать их при помощи математических формул или алгоритмического языака.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ML - инструмент позволяющий выявлять закономерности в данных.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Как человеку так и алгоритму машинного обучения требуются подготовка данных...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333bab1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333bab1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- это технология которая позволяет выявлять закономерности в данных и обобщать их. Результатом обучения такой модели является набор весов. По сути это </a:t>
            </a:r>
            <a:r>
              <a:rPr lang="ru"/>
              <a:t>набор</a:t>
            </a:r>
            <a:r>
              <a:rPr lang="ru"/>
              <a:t> </a:t>
            </a:r>
            <a:r>
              <a:rPr lang="ru"/>
              <a:t>коэффициентов</a:t>
            </a:r>
            <a:r>
              <a:rPr lang="ru"/>
              <a:t> для </a:t>
            </a:r>
            <a:r>
              <a:rPr lang="ru"/>
              <a:t>некоторого</a:t>
            </a:r>
            <a:r>
              <a:rPr lang="ru"/>
              <a:t> </a:t>
            </a:r>
            <a:r>
              <a:rPr lang="ru"/>
              <a:t>математического</a:t>
            </a:r>
            <a:r>
              <a:rPr lang="ru"/>
              <a:t> выражения.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e9ec5ef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e9ec5ef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интеллект (AI/ИИ)  ~= область ИТ/Computer science связанная с моделированием интеллектуальных или творческих видов человеческой деятельности. Машинное обучение - это подраздел ИИ связанный с обучением на данных, он он не единственный. Например базы знаний или многоагентные системы также относят к ИИ. Глубокое обучение (Deep Learning, DL) ~= Многослойная нейросеть (MLP = multi layer perceptron)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79125ee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79125ee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Законы Ньютоны не сформулированны для яблок.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описания закономерностей в науке используются абстракции:  сила, масса, ускорение.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 для ML </a:t>
            </a:r>
            <a:r>
              <a:rPr lang="ru"/>
              <a:t>моделей</a:t>
            </a:r>
            <a:r>
              <a:rPr lang="ru"/>
              <a:t> тоже должны быть </a:t>
            </a:r>
            <a:r>
              <a:rPr lang="ru"/>
              <a:t>подготовлены. Типичная форма такой абстракции вектор чисел.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79125ee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79125ee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Второй </a:t>
            </a:r>
            <a:r>
              <a:rPr lang="ru"/>
              <a:t>частью</a:t>
            </a:r>
            <a:r>
              <a:rPr lang="ru"/>
              <a:t> процесса обучения является оценка результата.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Полученный результат сравнивают с эталонным  и если разница велика - корректируют модель.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333bab1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333bab1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79125ee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79125ee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Напишем программу if x[i] &gt; threshold and x[i-1] then ...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79125ee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79125ee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e9ec5ef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e9ec5ef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333bab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333bab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4-й главе этой книги : D</a:t>
            </a:r>
            <a:r>
              <a:rPr lang="ru"/>
              <a:t>eep Learning with 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есть примеры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ce912d4f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ce912d4f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датасет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333bab1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333bab1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333bab1a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333bab1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79125ee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79125ee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последнее время, технологии DL успешно </a:t>
            </a:r>
            <a:r>
              <a:rPr lang="ru"/>
              <a:t>применяются</a:t>
            </a:r>
            <a:r>
              <a:rPr lang="ru"/>
              <a:t> для решения </a:t>
            </a:r>
            <a:r>
              <a:rPr lang="ru"/>
              <a:t>задач</a:t>
            </a:r>
            <a:r>
              <a:rPr lang="ru"/>
              <a:t> в области компьютерного зрения (Computer Vision, CV), oбработки текстов на </a:t>
            </a:r>
            <a:r>
              <a:rPr lang="ru"/>
              <a:t>естественных</a:t>
            </a:r>
            <a:r>
              <a:rPr lang="ru"/>
              <a:t> языках (NLP)(извлечение смысла, машинный перевод), распознавание речи.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В данном курсе мы подробно рассмотрим технологии DL применяющиеся в этих областях.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e9ec5ef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e9ec5ef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e9ec5ef6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e9ec5ef6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e9ec5ef6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e9ec5ef6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e9ec5ef6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e9ec5ef6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e9ec5ef6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e9ec5ef6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https://habr.com/ru/company/ods/blog/328372/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e9ec5ef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e9ec5ef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cifar-10 32x32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e9ec5ef6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e9ec5ef6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e9ec5ef6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e9ec5ef6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e9ec5ef6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e9ec5ef6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e9ec5ef6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e9ec5ef6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манхэттенское расстояние, метрика прямоугольного города, метрика L1 или норма ?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метрика городского квартала, метрика такси, метрика Манхэттена, прямоугольная метрика, метрика прямого угла; на Z</a:t>
            </a:r>
            <a:r>
              <a:rPr baseline="30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 её называют метрикой гриды и 4-метрикой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9125ee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9125ee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прикладных </a:t>
            </a:r>
            <a:r>
              <a:rPr lang="ru"/>
              <a:t>задач</a:t>
            </a:r>
            <a:r>
              <a:rPr lang="ru"/>
              <a:t> </a:t>
            </a:r>
            <a:r>
              <a:rPr lang="ru"/>
              <a:t>существуют</a:t>
            </a:r>
            <a:r>
              <a:rPr lang="ru"/>
              <a:t> еще и </a:t>
            </a:r>
            <a:r>
              <a:rPr lang="ru"/>
              <a:t>научные</a:t>
            </a:r>
            <a:r>
              <a:rPr lang="ru"/>
              <a:t> исследования, результаты которых до известной степени </a:t>
            </a:r>
            <a:r>
              <a:rPr lang="ru"/>
              <a:t>непредсказуемы</a:t>
            </a:r>
            <a:r>
              <a:rPr lang="ru"/>
              <a:t>. Несльзя исключить что они окажуться применимы к решению новых </a:t>
            </a:r>
            <a:r>
              <a:rPr lang="ru"/>
              <a:t>задач</a:t>
            </a:r>
            <a:r>
              <a:rPr lang="ru"/>
              <a:t> в том числе в областях где технологии DL до сих пор активно не использовались. Поддержка такого рода исследований есть основная задача курса нашего курса.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e9ec5ef6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e9ec5ef6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https://www.kaggle.com/c/cifar-10/leaderboard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f01c5a4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f01c5a4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https://www.mathsisfun.com/data/standard-deviation.html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f01c5a413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f01c5a413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33bab1a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33bab1a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ce912d4f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ce912d4f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с обл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применение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80% данных в сети визуальные (черная материя 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ce912d4f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ce912d4f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ce912d4f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ce912d4f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ce912d4f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ce912d4f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уйти от изображений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ce912d4f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ce912d4f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333bab1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333bab1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e912d4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e912d4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Frank Rosenblatt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333bab1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333bab1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333bab1a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333bab1a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333bab1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333bab1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9125ee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9125ee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79125ee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79125ee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ML в Computer Science.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Место глубокого обучения и нейронных сетей.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e9ec5ef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e9ec5ef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464756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464756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e9ec5ef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e9ec5ef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Fei-Fei Li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Christiane Fellbaum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Условия соревнования: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каждом изображении может быть один или несколько</a:t>
            </a:r>
            <a:r>
              <a:rPr lang="ru">
                <a:solidFill>
                  <a:schemeClr val="dk1"/>
                </a:solidFill>
              </a:rPr>
              <a:t> предметов относящихся к одному из 1000 классов.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метрики Тop5 алгоритм выдает метки 5 классов. Если предмет относящийся к одному из этих классов есть на изображении, то ответ засчитывается как верный.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Top1 соответственно принимается только метка одного класса.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33bab1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33bab1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Беспилотные автомобили Self-Driving Car и дроны Промышленные и бытовые роботы.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FFD96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esearch.yandex.com/publications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image-net.org/download" TargetMode="External"/><Relationship Id="rId4" Type="http://schemas.openxmlformats.org/officeDocument/2006/relationships/hyperlink" Target="https://en.wikipedia.org/wiki/List_of_datasets_for_machine-learning_research" TargetMode="External"/><Relationship Id="rId5" Type="http://schemas.openxmlformats.org/officeDocument/2006/relationships/hyperlink" Target="https://coggle.it/diagram/Xmcn5GVe0zfnM4aS/t/dataset" TargetMode="External"/><Relationship Id="rId6" Type="http://schemas.openxmlformats.org/officeDocument/2006/relationships/image" Target="../media/image54.png"/><Relationship Id="rId7" Type="http://schemas.openxmlformats.org/officeDocument/2006/relationships/hyperlink" Target="https://mosmed.ai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hyperlink" Target="https://pytorch.org/tutorials/recipes/recipes/loading_data_recipe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Relationship Id="rId8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cademic.oup.com/mnrasl/article/467/1/L110/2931732" TargetMode="External"/><Relationship Id="rId4" Type="http://schemas.openxmlformats.org/officeDocument/2006/relationships/hyperlink" Target="https://www.nature.com/articles/lsa2017141" TargetMode="External"/><Relationship Id="rId5" Type="http://schemas.openxmlformats.org/officeDocument/2006/relationships/hyperlink" Target="https://www.nature.com/articles/s41598-018-25458-w" TargetMode="External"/><Relationship Id="rId6" Type="http://schemas.openxmlformats.org/officeDocument/2006/relationships/hyperlink" Target="https://ywang393.expressions.syr.edu/wp-content/uploads/2016/07/Deep-reinforcement-learning-for-HVAC-control-in-smart-buildings.pdf" TargetMode="External"/><Relationship Id="rId7" Type="http://schemas.openxmlformats.org/officeDocument/2006/relationships/hyperlink" Target="https://www.biorxiv.org/content/10.1101/789719v1" TargetMode="External"/><Relationship Id="rId8" Type="http://schemas.openxmlformats.org/officeDocument/2006/relationships/hyperlink" Target="https://arxiv.org/pdf/2003.11755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pubs.acs.org/doi/10.1021/acs.jpclett.0c00535" TargetMode="External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Нейронные сети и их применение в научных исследованиях</a:t>
            </a:r>
            <a:endParaRPr sz="40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№1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50" y="1134025"/>
            <a:ext cx="726457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 &amp; Speech Recognition &amp; Face detection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Поисковые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Распознавание голоса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Системы безопасности: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видеоаналитика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распознавание лиц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50" y="1152468"/>
            <a:ext cx="3405350" cy="20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" y="3168677"/>
            <a:ext cx="2860364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75" y="3366496"/>
            <a:ext cx="2447026" cy="15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 GAN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22" y="1822072"/>
            <a:ext cx="6779725" cy="3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75" y="1113825"/>
            <a:ext cx="5297800" cy="21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Очистка изображений галактик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0" y="1241274"/>
            <a:ext cx="5711200" cy="3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3502"/>
          <a:stretch/>
        </p:blipFill>
        <p:spPr>
          <a:xfrm>
            <a:off x="805000" y="1463175"/>
            <a:ext cx="5056100" cy="30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5925800" y="4100425"/>
            <a:ext cx="2104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МРТ снимков</a:t>
            </a: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02500" y="1254288"/>
            <a:ext cx="3309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Yandex research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https://research.yandex.com/publications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Оценка неопределенности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4">
            <a:alphaModFix/>
          </a:blip>
          <a:srcRect b="21277" l="10994" r="32679" t="33575"/>
          <a:stretch/>
        </p:blipFill>
        <p:spPr>
          <a:xfrm>
            <a:off x="868650" y="2246825"/>
            <a:ext cx="5150324" cy="23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в научных исследованиях</a:t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450" y="1212985"/>
            <a:ext cx="5675275" cy="27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/>
          <p:nvPr/>
        </p:nvSpPr>
        <p:spPr>
          <a:xfrm>
            <a:off x="611475" y="4505050"/>
            <a:ext cx="7994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ANI-1: an extensible neural network potential with DFT accuracy at force field computational cost</a:t>
            </a:r>
            <a:endParaRPr/>
          </a:p>
        </p:txBody>
      </p:sp>
      <p:sp>
        <p:nvSpPr>
          <p:cNvPr id="233" name="Google Shape;233;p40"/>
          <p:cNvSpPr txBox="1"/>
          <p:nvPr/>
        </p:nvSpPr>
        <p:spPr>
          <a:xfrm>
            <a:off x="611475" y="2006525"/>
            <a:ext cx="2355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А</a:t>
            </a:r>
            <a:r>
              <a:rPr lang="ru" sz="1900"/>
              <a:t>ппроксимация</a:t>
            </a:r>
            <a:r>
              <a:rPr lang="ru" sz="1900"/>
              <a:t> тяжелых вычислений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Причины взлета DL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1758200"/>
            <a:ext cx="51435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25" y="1170000"/>
            <a:ext cx="1737300" cy="119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5">
            <a:alphaModFix/>
          </a:blip>
          <a:srcRect b="15023" l="0" r="0" t="0"/>
          <a:stretch/>
        </p:blipFill>
        <p:spPr>
          <a:xfrm>
            <a:off x="6526028" y="3025100"/>
            <a:ext cx="1737300" cy="147628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6828125" y="2436875"/>
            <a:ext cx="1133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6688325" y="4606325"/>
            <a:ext cx="1272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00" y="1391400"/>
            <a:ext cx="4962750" cy="3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00" y="2490850"/>
            <a:ext cx="2100750" cy="79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43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3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3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6"/>
          <p:cNvGrpSpPr/>
          <p:nvPr/>
        </p:nvGrpSpPr>
        <p:grpSpPr>
          <a:xfrm>
            <a:off x="233755" y="418200"/>
            <a:ext cx="8551452" cy="4307100"/>
            <a:chOff x="1411775" y="269750"/>
            <a:chExt cx="6888000" cy="4307100"/>
          </a:xfrm>
        </p:grpSpPr>
        <p:sp>
          <p:nvSpPr>
            <p:cNvPr id="106" name="Google Shape;106;p26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6"/>
            <p:cNvSpPr txBox="1"/>
            <p:nvPr/>
          </p:nvSpPr>
          <p:spPr>
            <a:xfrm>
              <a:off x="4127923" y="422650"/>
              <a:ext cx="20496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Artificial intelligence (AI)</a:t>
              </a:r>
              <a:endParaRPr b="1"/>
            </a:p>
          </p:txBody>
        </p:sp>
      </p:grpSp>
      <p:grpSp>
        <p:nvGrpSpPr>
          <p:cNvPr id="108" name="Google Shape;108;p26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09" name="Google Shape;109;p26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 txBox="1"/>
            <p:nvPr/>
          </p:nvSpPr>
          <p:spPr>
            <a:xfrm>
              <a:off x="4217300" y="1222950"/>
              <a:ext cx="21402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Machine learning (</a:t>
              </a:r>
              <a:r>
                <a:rPr b="1" lang="ru"/>
                <a:t>ML)</a:t>
              </a:r>
              <a:endParaRPr b="1"/>
            </a:p>
          </p:txBody>
        </p:sp>
      </p:grpSp>
      <p:grpSp>
        <p:nvGrpSpPr>
          <p:cNvPr id="111" name="Google Shape;111;p26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12" name="Google Shape;112;p26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 txBox="1"/>
            <p:nvPr/>
          </p:nvSpPr>
          <p:spPr>
            <a:xfrm>
              <a:off x="4496075" y="2122150"/>
              <a:ext cx="2185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Deep learning (</a:t>
              </a:r>
              <a:r>
                <a:rPr b="1" lang="ru"/>
                <a:t>DL)</a:t>
              </a:r>
              <a:endParaRPr b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данных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25" y="3258677"/>
            <a:ext cx="1366799" cy="164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44"/>
          <p:cNvGrpSpPr/>
          <p:nvPr/>
        </p:nvGrpSpPr>
        <p:grpSpPr>
          <a:xfrm>
            <a:off x="602499" y="1222962"/>
            <a:ext cx="4316411" cy="1905567"/>
            <a:chOff x="602475" y="1222925"/>
            <a:chExt cx="4623900" cy="2221200"/>
          </a:xfrm>
        </p:grpSpPr>
        <p:pic>
          <p:nvPicPr>
            <p:cNvPr id="272" name="Google Shape;272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475" y="1332213"/>
              <a:ext cx="4623900" cy="174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0638" y="1380787"/>
              <a:ext cx="1582625" cy="190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p44"/>
            <p:cNvCxnSpPr/>
            <p:nvPr/>
          </p:nvCxnSpPr>
          <p:spPr>
            <a:xfrm>
              <a:off x="2454850" y="1222925"/>
              <a:ext cx="2014200" cy="222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44"/>
            <p:cNvCxnSpPr/>
            <p:nvPr/>
          </p:nvCxnSpPr>
          <p:spPr>
            <a:xfrm flipH="1">
              <a:off x="2679525" y="1294875"/>
              <a:ext cx="1852500" cy="188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44"/>
          <p:cNvSpPr txBox="1"/>
          <p:nvPr/>
        </p:nvSpPr>
        <p:spPr>
          <a:xfrm>
            <a:off x="3363050" y="4289250"/>
            <a:ext cx="5179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000" y="3714775"/>
            <a:ext cx="11049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6">
            <a:alphaModFix/>
          </a:blip>
          <a:srcRect b="26984" l="29516" r="2534" t="30866"/>
          <a:stretch/>
        </p:blipFill>
        <p:spPr>
          <a:xfrm>
            <a:off x="4108425" y="3673388"/>
            <a:ext cx="5035576" cy="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результата</a:t>
            </a:r>
            <a:endParaRPr/>
          </a:p>
        </p:txBody>
      </p:sp>
      <p:grpSp>
        <p:nvGrpSpPr>
          <p:cNvPr id="284" name="Google Shape;284;p45"/>
          <p:cNvGrpSpPr/>
          <p:nvPr/>
        </p:nvGrpSpPr>
        <p:grpSpPr>
          <a:xfrm>
            <a:off x="3343893" y="2796592"/>
            <a:ext cx="1966102" cy="1976087"/>
            <a:chOff x="2275025" y="1933300"/>
            <a:chExt cx="3440850" cy="3055175"/>
          </a:xfrm>
        </p:grpSpPr>
        <p:pic>
          <p:nvPicPr>
            <p:cNvPr id="285" name="Google Shape;285;p45"/>
            <p:cNvPicPr preferRelativeResize="0"/>
            <p:nvPr/>
          </p:nvPicPr>
          <p:blipFill rotWithShape="1">
            <a:blip r:embed="rId3">
              <a:alphaModFix/>
            </a:blip>
            <a:srcRect b="0" l="9690" r="0" t="0"/>
            <a:stretch/>
          </p:blipFill>
          <p:spPr>
            <a:xfrm>
              <a:off x="2275025" y="1933300"/>
              <a:ext cx="3440850" cy="305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4150" y="28550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5925" y="26747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45"/>
          <p:cNvPicPr preferRelativeResize="0"/>
          <p:nvPr/>
        </p:nvPicPr>
        <p:blipFill rotWithShape="1">
          <a:blip r:embed="rId5">
            <a:alphaModFix/>
          </a:blip>
          <a:srcRect b="0" l="0" r="0" t="62414"/>
          <a:stretch/>
        </p:blipFill>
        <p:spPr>
          <a:xfrm>
            <a:off x="3854100" y="1119875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950" y="2449662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45"/>
          <p:cNvPicPr preferRelativeResize="0"/>
          <p:nvPr/>
        </p:nvPicPr>
        <p:blipFill rotWithShape="1">
          <a:blip r:embed="rId7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1" name="Google Shape;291;p45"/>
          <p:cNvCxnSpPr/>
          <p:nvPr/>
        </p:nvCxnSpPr>
        <p:spPr>
          <a:xfrm flipH="1">
            <a:off x="2773200" y="174120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45"/>
          <p:cNvCxnSpPr/>
          <p:nvPr/>
        </p:nvCxnSpPr>
        <p:spPr>
          <a:xfrm>
            <a:off x="4616600" y="1602738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5"/>
          <p:cNvCxnSpPr/>
          <p:nvPr/>
        </p:nvCxnSpPr>
        <p:spPr>
          <a:xfrm>
            <a:off x="2751600" y="3147250"/>
            <a:ext cx="7194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5"/>
          <p:cNvCxnSpPr/>
          <p:nvPr/>
        </p:nvCxnSpPr>
        <p:spPr>
          <a:xfrm flipH="1">
            <a:off x="4999675" y="2912688"/>
            <a:ext cx="978900" cy="12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5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5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1205950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25" y="3597875"/>
            <a:ext cx="2602450" cy="1383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25" y="1272325"/>
            <a:ext cx="5717625" cy="343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7" name="Google Shape;307;p46"/>
          <p:cNvCxnSpPr/>
          <p:nvPr/>
        </p:nvCxnSpPr>
        <p:spPr>
          <a:xfrm>
            <a:off x="1600600" y="3183225"/>
            <a:ext cx="180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6"/>
          <p:cNvCxnSpPr>
            <a:stCxn id="305" idx="3"/>
          </p:cNvCxnSpPr>
          <p:nvPr/>
        </p:nvCxnSpPr>
        <p:spPr>
          <a:xfrm flipH="1" rot="10800000">
            <a:off x="2935175" y="4145462"/>
            <a:ext cx="2031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Алгоритмическое решение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75" y="1335275"/>
            <a:ext cx="5282950" cy="31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sp>
        <p:nvSpPr>
          <p:cNvPr id="320" name="Google Shape;320;p48"/>
          <p:cNvSpPr txBox="1"/>
          <p:nvPr/>
        </p:nvSpPr>
        <p:spPr>
          <a:xfrm>
            <a:off x="926200" y="3821650"/>
            <a:ext cx="2922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Количество шагов = N</a:t>
            </a:r>
            <a:endParaRPr/>
          </a:p>
        </p:txBody>
      </p:sp>
      <p:grpSp>
        <p:nvGrpSpPr>
          <p:cNvPr id="321" name="Google Shape;321;p48"/>
          <p:cNvGrpSpPr/>
          <p:nvPr/>
        </p:nvGrpSpPr>
        <p:grpSpPr>
          <a:xfrm>
            <a:off x="4867750" y="2023456"/>
            <a:ext cx="2470400" cy="1429550"/>
            <a:chOff x="4867750" y="2023456"/>
            <a:chExt cx="2470400" cy="1429550"/>
          </a:xfrm>
        </p:grpSpPr>
        <p:pic>
          <p:nvPicPr>
            <p:cNvPr id="322" name="Google Shape;322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7750" y="2023456"/>
              <a:ext cx="2470400" cy="142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48"/>
            <p:cNvSpPr txBox="1"/>
            <p:nvPr/>
          </p:nvSpPr>
          <p:spPr>
            <a:xfrm>
              <a:off x="6168625" y="2571750"/>
              <a:ext cx="4587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DL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24" name="Google Shape;324;p48"/>
          <p:cNvCxnSpPr/>
          <p:nvPr/>
        </p:nvCxnSpPr>
        <p:spPr>
          <a:xfrm>
            <a:off x="4064450" y="2104150"/>
            <a:ext cx="9261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8"/>
          <p:cNvCxnSpPr/>
          <p:nvPr/>
        </p:nvCxnSpPr>
        <p:spPr>
          <a:xfrm flipH="1" rot="10800000">
            <a:off x="4010500" y="3273025"/>
            <a:ext cx="9351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p48"/>
          <p:cNvPicPr preferRelativeResize="0"/>
          <p:nvPr/>
        </p:nvPicPr>
        <p:blipFill rotWithShape="1">
          <a:blip r:embed="rId4">
            <a:alphaModFix/>
          </a:blip>
          <a:srcRect b="0" l="2884" r="0" t="0"/>
          <a:stretch/>
        </p:blipFill>
        <p:spPr>
          <a:xfrm>
            <a:off x="749521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7" name="Google Shape;327;p48"/>
          <p:cNvCxnSpPr>
            <a:endCxn id="322" idx="3"/>
          </p:cNvCxnSpPr>
          <p:nvPr/>
        </p:nvCxnSpPr>
        <p:spPr>
          <a:xfrm flipH="1" rot="10800000">
            <a:off x="6905850" y="2738231"/>
            <a:ext cx="4323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8"/>
          <p:cNvSpPr txBox="1"/>
          <p:nvPr/>
        </p:nvSpPr>
        <p:spPr>
          <a:xfrm>
            <a:off x="7400525" y="2983275"/>
            <a:ext cx="1672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Обученная</a:t>
            </a:r>
            <a:r>
              <a:rPr lang="ru" sz="1200"/>
              <a:t> модель</a:t>
            </a:r>
            <a:endParaRPr sz="1200"/>
          </a:p>
        </p:txBody>
      </p:sp>
      <p:sp>
        <p:nvSpPr>
          <p:cNvPr id="329" name="Google Shape;329;p48"/>
          <p:cNvSpPr txBox="1"/>
          <p:nvPr/>
        </p:nvSpPr>
        <p:spPr>
          <a:xfrm>
            <a:off x="8003000" y="3354075"/>
            <a:ext cx="54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225" y="1122063"/>
            <a:ext cx="1186425" cy="711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1" name="Google Shape;331;p48"/>
          <p:cNvCxnSpPr>
            <a:endCxn id="326" idx="0"/>
          </p:cNvCxnSpPr>
          <p:nvPr/>
        </p:nvCxnSpPr>
        <p:spPr>
          <a:xfrm>
            <a:off x="8088434" y="183397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8"/>
          <p:cNvCxnSpPr>
            <a:stCxn id="329" idx="0"/>
          </p:cNvCxnSpPr>
          <p:nvPr/>
        </p:nvCxnSpPr>
        <p:spPr>
          <a:xfrm>
            <a:off x="8030000" y="3354075"/>
            <a:ext cx="0" cy="6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8"/>
          <p:cNvSpPr txBox="1"/>
          <p:nvPr/>
        </p:nvSpPr>
        <p:spPr>
          <a:xfrm>
            <a:off x="7148600" y="4243825"/>
            <a:ext cx="1762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шагов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50" y="1070150"/>
            <a:ext cx="3454550" cy="207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25" y="1245350"/>
            <a:ext cx="3454550" cy="2072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задачи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5" y="1638825"/>
            <a:ext cx="8839201" cy="298744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566525" y="1205950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</a:t>
            </a:r>
            <a:endParaRPr/>
          </a:p>
        </p:txBody>
      </p:sp>
      <p:sp>
        <p:nvSpPr>
          <p:cNvPr id="343" name="Google Shape;343;p49"/>
          <p:cNvSpPr txBox="1"/>
          <p:nvPr/>
        </p:nvSpPr>
        <p:spPr>
          <a:xfrm>
            <a:off x="3524925" y="1168975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</a:t>
            </a:r>
            <a:endParaRPr/>
          </a:p>
        </p:txBody>
      </p:sp>
      <p:sp>
        <p:nvSpPr>
          <p:cNvPr id="344" name="Google Shape;344;p49"/>
          <p:cNvSpPr txBox="1"/>
          <p:nvPr/>
        </p:nvSpPr>
        <p:spPr>
          <a:xfrm>
            <a:off x="6609225" y="1097025"/>
            <a:ext cx="1573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345" name="Google Shape;345;p49"/>
          <p:cNvSpPr txBox="1"/>
          <p:nvPr/>
        </p:nvSpPr>
        <p:spPr>
          <a:xfrm>
            <a:off x="5656050" y="4738875"/>
            <a:ext cx="2715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https://scikit-learn.org/stable/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618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Последовательности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временные ряды: речь, мозговая активность, котировки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текст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Пространственно структурированная информация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Изображения: пиксели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Видео: пиксели  + время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3D: Воксели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Статистика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Табличные данные (признаки)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6708125" y="1240925"/>
            <a:ext cx="287700" cy="337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650" y="1747775"/>
            <a:ext cx="17145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 txBox="1"/>
          <p:nvPr/>
        </p:nvSpPr>
        <p:spPr>
          <a:xfrm>
            <a:off x="7526400" y="4243325"/>
            <a:ext cx="1285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...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д</a:t>
            </a:r>
            <a:r>
              <a:rPr lang="ru"/>
              <a:t>атасетов</a:t>
            </a:r>
            <a:endParaRPr/>
          </a:p>
        </p:txBody>
      </p:sp>
      <p:sp>
        <p:nvSpPr>
          <p:cNvPr id="360" name="Google Shape;360;p51"/>
          <p:cNvSpPr txBox="1"/>
          <p:nvPr>
            <p:ph idx="1" type="body"/>
          </p:nvPr>
        </p:nvSpPr>
        <p:spPr>
          <a:xfrm>
            <a:off x="755350" y="1520400"/>
            <a:ext cx="42603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r>
              <a:rPr lang="ru" sz="1200"/>
              <a:t>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http://image-net.org/download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COCO </a:t>
            </a:r>
            <a:r>
              <a:rPr lang="ru" sz="1200" u="sng">
                <a:solidFill>
                  <a:schemeClr val="hlink"/>
                </a:solidFill>
              </a:rPr>
              <a:t>http://cocodataset.org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MNIST </a:t>
            </a:r>
            <a:r>
              <a:rPr lang="ru" sz="1200" u="sng">
                <a:solidFill>
                  <a:schemeClr val="hlink"/>
                </a:solidFill>
              </a:rPr>
              <a:t>http://yann.lecun.com/exdb/mnist/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CIFAR10 </a:t>
            </a:r>
            <a:r>
              <a:rPr lang="ru" sz="1200" u="sng">
                <a:solidFill>
                  <a:schemeClr val="hlink"/>
                </a:solidFill>
              </a:rPr>
              <a:t>https://www.cs.toronto.edu/~kriz/cifar.html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/>
        </p:nvSpPr>
        <p:spPr>
          <a:xfrm>
            <a:off x="75225" y="4703750"/>
            <a:ext cx="6265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https://en.wikipedia.org/wiki/List_of_datasets_for_machine-learning_research</a:t>
            </a:r>
            <a:endParaRPr sz="900"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5805825" y="4227300"/>
            <a:ext cx="3168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5"/>
              </a:rPr>
              <a:t>https://coggle.it/diagram/Xmcn5GVe0zfnM4aS/t/dataset</a:t>
            </a:r>
            <a:endParaRPr sz="900"/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975" y="2037353"/>
            <a:ext cx="3168300" cy="191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 txBox="1"/>
          <p:nvPr/>
        </p:nvSpPr>
        <p:spPr>
          <a:xfrm>
            <a:off x="134875" y="1017588"/>
            <a:ext cx="294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Общего назначения</a:t>
            </a:r>
            <a:endParaRPr sz="1800"/>
          </a:p>
        </p:txBody>
      </p:sp>
      <p:sp>
        <p:nvSpPr>
          <p:cNvPr id="365" name="Google Shape;365;p51"/>
          <p:cNvSpPr txBox="1"/>
          <p:nvPr/>
        </p:nvSpPr>
        <p:spPr>
          <a:xfrm>
            <a:off x="269750" y="3623100"/>
            <a:ext cx="2364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Специальные</a:t>
            </a:r>
            <a:endParaRPr/>
          </a:p>
        </p:txBody>
      </p:sp>
      <p:sp>
        <p:nvSpPr>
          <p:cNvPr id="366" name="Google Shape;366;p51"/>
          <p:cNvSpPr txBox="1"/>
          <p:nvPr/>
        </p:nvSpPr>
        <p:spPr>
          <a:xfrm>
            <a:off x="692400" y="4064450"/>
            <a:ext cx="444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 данных MosMedData: </a:t>
            </a:r>
            <a:r>
              <a:rPr lang="ru" u="sng">
                <a:solidFill>
                  <a:schemeClr val="hlink"/>
                </a:solidFill>
                <a:hlinkClick r:id="rId7"/>
              </a:rPr>
              <a:t>COVID19_1110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датасеты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00" y="1881325"/>
            <a:ext cx="1988425" cy="1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/>
          <p:nvPr/>
        </p:nvSpPr>
        <p:spPr>
          <a:xfrm>
            <a:off x="485625" y="4391150"/>
            <a:ext cx="578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https://pytorch.org/tutorials/recipes/recipes/loading_data_recipe.html</a:t>
            </a:r>
            <a:endParaRPr/>
          </a:p>
        </p:txBody>
      </p:sp>
      <p:sp>
        <p:nvSpPr>
          <p:cNvPr id="374" name="Google Shape;374;p52"/>
          <p:cNvSpPr txBox="1"/>
          <p:nvPr/>
        </p:nvSpPr>
        <p:spPr>
          <a:xfrm>
            <a:off x="738675" y="1313225"/>
            <a:ext cx="1641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Pytorch</a:t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Sklearn + pandas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Pytorch + tensorboard (numpy)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7"/>
          <p:cNvGrpSpPr/>
          <p:nvPr/>
        </p:nvGrpSpPr>
        <p:grpSpPr>
          <a:xfrm>
            <a:off x="242755" y="418200"/>
            <a:ext cx="8551452" cy="4307100"/>
            <a:chOff x="1411775" y="269750"/>
            <a:chExt cx="6888000" cy="4307100"/>
          </a:xfrm>
        </p:grpSpPr>
        <p:sp>
          <p:nvSpPr>
            <p:cNvPr id="119" name="Google Shape;119;p27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7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22" name="Google Shape;122;p27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24" name="Google Shape;124;p27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25" name="Google Shape;125;p27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27" name="Google Shape;127;p27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28" name="Google Shape;128;p27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</a:t>
            </a:r>
            <a:r>
              <a:rPr b="1" lang="ru">
                <a:solidFill>
                  <a:srgbClr val="6AA84F"/>
                </a:solidFill>
              </a:rPr>
              <a:t>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29" name="Google Shape;129;p27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</a:t>
            </a:r>
            <a:endParaRPr/>
          </a:p>
        </p:txBody>
      </p:sp>
      <p:sp>
        <p:nvSpPr>
          <p:cNvPr id="386" name="Google Shape;386;p54"/>
          <p:cNvSpPr txBox="1"/>
          <p:nvPr/>
        </p:nvSpPr>
        <p:spPr>
          <a:xfrm>
            <a:off x="541525" y="1991250"/>
            <a:ext cx="35394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Насколько точна ваша модель?</a:t>
            </a:r>
            <a:endParaRPr sz="3200"/>
          </a:p>
        </p:txBody>
      </p:sp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8426"/>
            <a:ext cx="3770025" cy="21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3354525" y="194945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0" y="3920400"/>
            <a:ext cx="8251699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00" y="1133200"/>
            <a:ext cx="3534318" cy="2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441375" y="1250600"/>
            <a:ext cx="42372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С какой скоростью едет этот автомобиль?</a:t>
            </a:r>
            <a:endParaRPr/>
          </a:p>
        </p:txBody>
      </p:sp>
      <p:sp>
        <p:nvSpPr>
          <p:cNvPr id="397" name="Google Shape;397;p55"/>
          <p:cNvSpPr txBox="1"/>
          <p:nvPr/>
        </p:nvSpPr>
        <p:spPr>
          <a:xfrm>
            <a:off x="779775" y="3094600"/>
            <a:ext cx="3479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CC0000"/>
                </a:solidFill>
              </a:rPr>
              <a:t>70 км за 30 мин ?</a:t>
            </a:r>
            <a:endParaRPr b="1" sz="3000">
              <a:solidFill>
                <a:srgbClr val="CC0000"/>
              </a:solidFill>
            </a:endParaRPr>
          </a:p>
        </p:txBody>
      </p:sp>
      <p:sp>
        <p:nvSpPr>
          <p:cNvPr id="398" name="Google Shape;398;p55"/>
          <p:cNvSpPr/>
          <p:nvPr/>
        </p:nvSpPr>
        <p:spPr>
          <a:xfrm>
            <a:off x="6607975" y="4295150"/>
            <a:ext cx="1464600" cy="583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</a:rPr>
              <a:t>175 км/ч</a:t>
            </a:r>
            <a:endParaRPr b="1" sz="1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graphicFrame>
        <p:nvGraphicFramePr>
          <p:cNvPr id="404" name="Google Shape;404;p56"/>
          <p:cNvGraphicFramePr/>
          <p:nvPr/>
        </p:nvGraphicFramePr>
        <p:xfrm>
          <a:off x="3203575" y="228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{D2AFBD84-35A2-4E88-A9FD-65BFFC782B09}</a:tableStyleId>
              </a:tblPr>
              <a:tblGrid>
                <a:gridCol w="1192775"/>
                <a:gridCol w="135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Данные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Дорога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Настройки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Тюнинг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Метрика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Скорость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25" y="1463155"/>
            <a:ext cx="1158625" cy="78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 rotWithShape="1">
          <a:blip r:embed="rId4">
            <a:alphaModFix/>
          </a:blip>
          <a:srcRect b="0" l="21875" r="0" t="0"/>
          <a:stretch/>
        </p:blipFill>
        <p:spPr>
          <a:xfrm>
            <a:off x="7028938" y="1081379"/>
            <a:ext cx="1114122" cy="7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025" y="3972425"/>
            <a:ext cx="1158625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1250" y="2668013"/>
            <a:ext cx="1527375" cy="1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1" y="1577689"/>
            <a:ext cx="1158624" cy="77456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6"/>
          <p:cNvSpPr txBox="1"/>
          <p:nvPr/>
        </p:nvSpPr>
        <p:spPr>
          <a:xfrm>
            <a:off x="159150" y="130930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ImageNet, COCO, CityScapes</a:t>
            </a:r>
            <a:endParaRPr/>
          </a:p>
        </p:txBody>
      </p:sp>
      <p:sp>
        <p:nvSpPr>
          <p:cNvPr id="411" name="Google Shape;411;p56"/>
          <p:cNvSpPr txBox="1"/>
          <p:nvPr/>
        </p:nvSpPr>
        <p:spPr>
          <a:xfrm>
            <a:off x="110375" y="2743925"/>
            <a:ext cx="270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YOLOv4 threshold =.5, nms =.3</a:t>
            </a:r>
            <a:endParaRPr/>
          </a:p>
        </p:txBody>
      </p:sp>
      <p:sp>
        <p:nvSpPr>
          <p:cNvPr id="412" name="Google Shape;412;p56"/>
          <p:cNvSpPr txBox="1"/>
          <p:nvPr/>
        </p:nvSpPr>
        <p:spPr>
          <a:xfrm>
            <a:off x="334800" y="4009225"/>
            <a:ext cx="2784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Accuracy, F1 score, mAP 0.5 ...</a:t>
            </a:r>
            <a:endParaRPr/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775" y="2493482"/>
            <a:ext cx="1337100" cy="887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6"/>
          <p:cNvCxnSpPr/>
          <p:nvPr/>
        </p:nvCxnSpPr>
        <p:spPr>
          <a:xfrm rot="10800000">
            <a:off x="2523325" y="1934750"/>
            <a:ext cx="794400" cy="53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6"/>
          <p:cNvCxnSpPr>
            <a:endCxn id="411" idx="3"/>
          </p:cNvCxnSpPr>
          <p:nvPr/>
        </p:nvCxnSpPr>
        <p:spPr>
          <a:xfrm flipH="1">
            <a:off x="2817575" y="2883725"/>
            <a:ext cx="441300" cy="10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6"/>
          <p:cNvCxnSpPr/>
          <p:nvPr/>
        </p:nvCxnSpPr>
        <p:spPr>
          <a:xfrm flipH="1">
            <a:off x="2824850" y="3347150"/>
            <a:ext cx="507600" cy="69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6"/>
          <p:cNvCxnSpPr/>
          <p:nvPr/>
        </p:nvCxnSpPr>
        <p:spPr>
          <a:xfrm flipH="1" rot="10800000">
            <a:off x="5473150" y="1978700"/>
            <a:ext cx="573600" cy="48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6"/>
          <p:cNvCxnSpPr/>
          <p:nvPr/>
        </p:nvCxnSpPr>
        <p:spPr>
          <a:xfrm>
            <a:off x="5590850" y="2854275"/>
            <a:ext cx="4341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6"/>
          <p:cNvCxnSpPr/>
          <p:nvPr/>
        </p:nvCxnSpPr>
        <p:spPr>
          <a:xfrm>
            <a:off x="5635000" y="3295675"/>
            <a:ext cx="838500" cy="76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6"/>
          <p:cNvSpPr txBox="1"/>
          <p:nvPr/>
        </p:nvSpPr>
        <p:spPr>
          <a:xfrm>
            <a:off x="7753650" y="4130150"/>
            <a:ext cx="1206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or</a:t>
            </a:r>
            <a:r>
              <a:rPr lang="ru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Average?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26" name="Google Shape;4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00" y="1184725"/>
            <a:ext cx="5237750" cy="286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96" y="1402650"/>
            <a:ext cx="2369351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483375" y="2420250"/>
            <a:ext cx="24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P - количество верно предсказанных классов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N - общее количество тестовых примеров</a:t>
            </a:r>
            <a:endParaRPr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34" name="Google Shape;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5" y="2367025"/>
            <a:ext cx="2297250" cy="107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8"/>
          <p:cNvGrpSpPr/>
          <p:nvPr/>
        </p:nvGrpSpPr>
        <p:grpSpPr>
          <a:xfrm>
            <a:off x="4689125" y="1221475"/>
            <a:ext cx="3921125" cy="1571625"/>
            <a:chOff x="4689125" y="1221475"/>
            <a:chExt cx="3921125" cy="1571625"/>
          </a:xfrm>
        </p:grpSpPr>
        <p:pic>
          <p:nvPicPr>
            <p:cNvPr id="436" name="Google Shape;43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58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8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8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58"/>
          <p:cNvGrpSpPr/>
          <p:nvPr/>
        </p:nvGrpSpPr>
        <p:grpSpPr>
          <a:xfrm>
            <a:off x="4812125" y="3352725"/>
            <a:ext cx="3921125" cy="1571625"/>
            <a:chOff x="4689125" y="1221475"/>
            <a:chExt cx="3921125" cy="1571625"/>
          </a:xfrm>
        </p:grpSpPr>
        <p:pic>
          <p:nvPicPr>
            <p:cNvPr id="441" name="Google Shape;441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58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430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8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8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58"/>
          <p:cNvSpPr txBox="1"/>
          <p:nvPr/>
        </p:nvSpPr>
        <p:spPr>
          <a:xfrm>
            <a:off x="2618875" y="1432625"/>
            <a:ext cx="1993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 ошибок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 = 0.96%</a:t>
            </a:r>
            <a:endParaRPr/>
          </a:p>
        </p:txBody>
      </p:sp>
      <p:sp>
        <p:nvSpPr>
          <p:cNvPr id="446" name="Google Shape;446;p58"/>
          <p:cNvSpPr txBox="1"/>
          <p:nvPr/>
        </p:nvSpPr>
        <p:spPr>
          <a:xfrm>
            <a:off x="2721875" y="4038650"/>
            <a:ext cx="199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распознает только самолеты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>
                <a:solidFill>
                  <a:srgbClr val="FF0000"/>
                </a:solidFill>
              </a:rPr>
              <a:t>accuracy = 0.96%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47" name="Google Shape;447;p58"/>
          <p:cNvCxnSpPr/>
          <p:nvPr/>
        </p:nvCxnSpPr>
        <p:spPr>
          <a:xfrm flipH="1" rot="10800000">
            <a:off x="3133825" y="3045550"/>
            <a:ext cx="5738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25" y="1112050"/>
            <a:ext cx="5129825" cy="3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 rotWithShape="1">
          <a:blip r:embed="rId4">
            <a:alphaModFix/>
          </a:blip>
          <a:srcRect b="25160" l="18485" r="58118" t="19089"/>
          <a:stretch/>
        </p:blipFill>
        <p:spPr>
          <a:xfrm>
            <a:off x="424050" y="1183300"/>
            <a:ext cx="2236627" cy="29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/>
          <p:nvPr/>
        </p:nvSpPr>
        <p:spPr>
          <a:xfrm>
            <a:off x="2794000" y="2441775"/>
            <a:ext cx="622500" cy="1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9"/>
          <p:cNvPicPr preferRelativeResize="0"/>
          <p:nvPr/>
        </p:nvPicPr>
        <p:blipFill rotWithShape="1">
          <a:blip r:embed="rId5">
            <a:alphaModFix/>
          </a:blip>
          <a:srcRect b="56456" l="20531" r="54635" t="28251"/>
          <a:stretch/>
        </p:blipFill>
        <p:spPr>
          <a:xfrm>
            <a:off x="574525" y="4181175"/>
            <a:ext cx="2270798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поиска ближайшего соседа</a:t>
            </a:r>
            <a:r>
              <a:rPr lang="ru"/>
              <a:t> </a:t>
            </a:r>
            <a:endParaRPr/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75" y="1188000"/>
            <a:ext cx="5513100" cy="3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0"/>
          <p:cNvPicPr preferRelativeResize="0"/>
          <p:nvPr/>
        </p:nvPicPr>
        <p:blipFill rotWithShape="1">
          <a:blip r:embed="rId4">
            <a:alphaModFix/>
          </a:blip>
          <a:srcRect b="24769" l="20305" r="21646" t="5320"/>
          <a:stretch/>
        </p:blipFill>
        <p:spPr>
          <a:xfrm>
            <a:off x="305750" y="1789425"/>
            <a:ext cx="2346925" cy="248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60"/>
          <p:cNvSpPr txBox="1"/>
          <p:nvPr/>
        </p:nvSpPr>
        <p:spPr>
          <a:xfrm>
            <a:off x="557525" y="4404900"/>
            <a:ext cx="1708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75" y="1156925"/>
            <a:ext cx="7077651" cy="3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88" y="1533700"/>
            <a:ext cx="6335025" cy="3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2"/>
          <p:cNvSpPr txBox="1"/>
          <p:nvPr/>
        </p:nvSpPr>
        <p:spPr>
          <a:xfrm>
            <a:off x="4243163" y="2462300"/>
            <a:ext cx="437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VS</a:t>
            </a:r>
            <a:endParaRPr/>
          </a:p>
        </p:txBody>
      </p:sp>
      <p:sp>
        <p:nvSpPr>
          <p:cNvPr id="477" name="Google Shape;477;p6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1075"/>
            <a:ext cx="8196848" cy="26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25" y="1166525"/>
            <a:ext cx="5803650" cy="8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8"/>
          <p:cNvGrpSpPr/>
          <p:nvPr/>
        </p:nvGrpSpPr>
        <p:grpSpPr>
          <a:xfrm>
            <a:off x="296280" y="490150"/>
            <a:ext cx="8551452" cy="4307100"/>
            <a:chOff x="1411775" y="269750"/>
            <a:chExt cx="6888000" cy="4307100"/>
          </a:xfrm>
        </p:grpSpPr>
        <p:sp>
          <p:nvSpPr>
            <p:cNvPr id="135" name="Google Shape;135;p28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8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38" name="Google Shape;138;p28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40" name="Google Shape;140;p28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41" name="Google Shape;141;p28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43" name="Google Shape;143;p28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4" name="Google Shape;144;p28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  <p:grpSp>
        <p:nvGrpSpPr>
          <p:cNvPr id="146" name="Google Shape;146;p28"/>
          <p:cNvGrpSpPr/>
          <p:nvPr/>
        </p:nvGrpSpPr>
        <p:grpSpPr>
          <a:xfrm>
            <a:off x="3271486" y="2213750"/>
            <a:ext cx="4814100" cy="1386000"/>
            <a:chOff x="3271486" y="2213750"/>
            <a:chExt cx="4814100" cy="1386000"/>
          </a:xfrm>
        </p:grpSpPr>
        <p:sp>
          <p:nvSpPr>
            <p:cNvPr id="147" name="Google Shape;147;p28"/>
            <p:cNvSpPr/>
            <p:nvPr/>
          </p:nvSpPr>
          <p:spPr>
            <a:xfrm rot="592816">
              <a:off x="3285037" y="2620220"/>
              <a:ext cx="4786998" cy="573059"/>
            </a:xfrm>
            <a:prstGeom prst="ellipse">
              <a:avLst/>
            </a:prstGeom>
            <a:solidFill>
              <a:srgbClr val="000000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Science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48" name="Google Shape;148;p28"/>
            <p:cNvPicPr preferRelativeResize="0"/>
            <p:nvPr/>
          </p:nvPicPr>
          <p:blipFill rotWithShape="1">
            <a:blip r:embed="rId3">
              <a:alphaModFix/>
            </a:blip>
            <a:srcRect b="0" l="9456" r="4344" t="7106"/>
            <a:stretch/>
          </p:blipFill>
          <p:spPr>
            <a:xfrm>
              <a:off x="5608925" y="2693200"/>
              <a:ext cx="379825" cy="427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75" y="116137"/>
            <a:ext cx="5923250" cy="4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Нормализация 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25" y="2444525"/>
            <a:ext cx="3841149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675" y="2410162"/>
            <a:ext cx="3938575" cy="2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364200" y="1187075"/>
            <a:ext cx="31065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1. Минимаксная нормализация</a:t>
            </a:r>
            <a:endParaRPr sz="1800"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3075" y="1181950"/>
            <a:ext cx="20574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6861000" y="1160800"/>
            <a:ext cx="168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[0, 255] -&gt; [.0, 1.0]</a:t>
            </a:r>
            <a:endParaRPr/>
          </a:p>
        </p:txBody>
      </p:sp>
      <p:sp>
        <p:nvSpPr>
          <p:cNvPr id="500" name="Google Shape;500;p65"/>
          <p:cNvSpPr txBox="1"/>
          <p:nvPr/>
        </p:nvSpPr>
        <p:spPr>
          <a:xfrm>
            <a:off x="364200" y="2111475"/>
            <a:ext cx="60309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2. Стандартизация, нормализация средним, Z-нормализация</a:t>
            </a:r>
            <a:endParaRPr/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3150" y="1717109"/>
            <a:ext cx="23622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Дальше идет чулан</a:t>
            </a:r>
            <a:endParaRPr/>
          </a:p>
        </p:txBody>
      </p:sp>
      <p:sp>
        <p:nvSpPr>
          <p:cNvPr id="512" name="Google Shape;51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/>
        </p:nvSpPr>
        <p:spPr>
          <a:xfrm>
            <a:off x="6171950" y="1097075"/>
            <a:ext cx="221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применения</a:t>
            </a:r>
            <a:endParaRPr/>
          </a:p>
        </p:txBody>
      </p:sp>
      <p:sp>
        <p:nvSpPr>
          <p:cNvPr id="518" name="Google Shape;518;p68"/>
          <p:cNvSpPr/>
          <p:nvPr/>
        </p:nvSpPr>
        <p:spPr>
          <a:xfrm>
            <a:off x="646850" y="59745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Биология</a:t>
            </a:r>
            <a:endParaRPr/>
          </a:p>
        </p:txBody>
      </p:sp>
      <p:sp>
        <p:nvSpPr>
          <p:cNvPr id="519" name="Google Shape;519;p68"/>
          <p:cNvSpPr/>
          <p:nvPr/>
        </p:nvSpPr>
        <p:spPr>
          <a:xfrm>
            <a:off x="971700" y="3076425"/>
            <a:ext cx="11571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AI</a:t>
            </a:r>
            <a:endParaRPr/>
          </a:p>
        </p:txBody>
      </p:sp>
      <p:sp>
        <p:nvSpPr>
          <p:cNvPr id="520" name="Google Shape;520;p68"/>
          <p:cNvSpPr/>
          <p:nvPr/>
        </p:nvSpPr>
        <p:spPr>
          <a:xfrm>
            <a:off x="7256275" y="14375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Робототехника</a:t>
            </a:r>
            <a:endParaRPr/>
          </a:p>
        </p:txBody>
      </p:sp>
      <p:sp>
        <p:nvSpPr>
          <p:cNvPr id="521" name="Google Shape;521;p68"/>
          <p:cNvSpPr/>
          <p:nvPr/>
        </p:nvSpPr>
        <p:spPr>
          <a:xfrm>
            <a:off x="2762675" y="4028775"/>
            <a:ext cx="1206300" cy="5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sp>
        <p:nvSpPr>
          <p:cNvPr id="522" name="Google Shape;522;p68"/>
          <p:cNvSpPr/>
          <p:nvPr/>
        </p:nvSpPr>
        <p:spPr>
          <a:xfrm>
            <a:off x="6472700" y="42431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Медицина</a:t>
            </a:r>
            <a:endParaRPr/>
          </a:p>
        </p:txBody>
      </p:sp>
      <p:sp>
        <p:nvSpPr>
          <p:cNvPr id="523" name="Google Shape;523;p68"/>
          <p:cNvSpPr/>
          <p:nvPr/>
        </p:nvSpPr>
        <p:spPr>
          <a:xfrm>
            <a:off x="7368350" y="313345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524" name="Google Shape;524;p68"/>
          <p:cNvSpPr/>
          <p:nvPr/>
        </p:nvSpPr>
        <p:spPr>
          <a:xfrm>
            <a:off x="191750" y="1709600"/>
            <a:ext cx="17637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Физика(оптика)</a:t>
            </a:r>
            <a:endParaRPr/>
          </a:p>
        </p:txBody>
      </p:sp>
      <p:sp>
        <p:nvSpPr>
          <p:cNvPr id="525" name="Google Shape;525;p68"/>
          <p:cNvSpPr/>
          <p:nvPr/>
        </p:nvSpPr>
        <p:spPr>
          <a:xfrm>
            <a:off x="2291575" y="34390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Психология</a:t>
            </a:r>
            <a:endParaRPr/>
          </a:p>
        </p:txBody>
      </p:sp>
      <p:sp>
        <p:nvSpPr>
          <p:cNvPr id="526" name="Google Shape;526;p68"/>
          <p:cNvSpPr/>
          <p:nvPr/>
        </p:nvSpPr>
        <p:spPr>
          <a:xfrm>
            <a:off x="6105075" y="394588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Internet, VR</a:t>
            </a:r>
            <a:endParaRPr/>
          </a:p>
        </p:txBody>
      </p:sp>
      <p:sp>
        <p:nvSpPr>
          <p:cNvPr id="527" name="Google Shape;527;p68"/>
          <p:cNvSpPr/>
          <p:nvPr/>
        </p:nvSpPr>
        <p:spPr>
          <a:xfrm>
            <a:off x="495350" y="4085700"/>
            <a:ext cx="1460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IT</a:t>
            </a:r>
            <a:endParaRPr b="1" sz="1800"/>
          </a:p>
        </p:txBody>
      </p:sp>
      <p:sp>
        <p:nvSpPr>
          <p:cNvPr id="528" name="Google Shape;528;p68"/>
          <p:cNvSpPr/>
          <p:nvPr/>
        </p:nvSpPr>
        <p:spPr>
          <a:xfrm>
            <a:off x="3010350" y="2635700"/>
            <a:ext cx="1368600" cy="6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534" name="Google Shape;534;p69"/>
          <p:cNvSpPr/>
          <p:nvPr/>
        </p:nvSpPr>
        <p:spPr>
          <a:xfrm>
            <a:off x="4572000" y="1082700"/>
            <a:ext cx="16185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</a:t>
            </a:r>
            <a:endParaRPr/>
          </a:p>
        </p:txBody>
      </p:sp>
      <p:sp>
        <p:nvSpPr>
          <p:cNvPr id="535" name="Google Shape;535;p69"/>
          <p:cNvSpPr/>
          <p:nvPr/>
        </p:nvSpPr>
        <p:spPr>
          <a:xfrm>
            <a:off x="6714025" y="1736550"/>
            <a:ext cx="1586100" cy="481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Segmentation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9"/>
          <p:cNvSpPr/>
          <p:nvPr/>
        </p:nvSpPr>
        <p:spPr>
          <a:xfrm>
            <a:off x="61122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Instance</a:t>
            </a:r>
            <a:endParaRPr/>
          </a:p>
        </p:txBody>
      </p:sp>
      <p:sp>
        <p:nvSpPr>
          <p:cNvPr id="537" name="Google Shape;537;p69"/>
          <p:cNvSpPr/>
          <p:nvPr/>
        </p:nvSpPr>
        <p:spPr>
          <a:xfrm>
            <a:off x="77098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Semantic</a:t>
            </a:r>
            <a:endParaRPr/>
          </a:p>
        </p:txBody>
      </p:sp>
      <p:sp>
        <p:nvSpPr>
          <p:cNvPr id="538" name="Google Shape;538;p69"/>
          <p:cNvSpPr/>
          <p:nvPr/>
        </p:nvSpPr>
        <p:spPr>
          <a:xfrm>
            <a:off x="15386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Generative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9" name="Google Shape;539;p69"/>
          <p:cNvSpPr/>
          <p:nvPr/>
        </p:nvSpPr>
        <p:spPr>
          <a:xfrm>
            <a:off x="606275" y="1982225"/>
            <a:ext cx="10836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3D vision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0" name="Google Shape;540;p69"/>
          <p:cNvSpPr/>
          <p:nvPr/>
        </p:nvSpPr>
        <p:spPr>
          <a:xfrm>
            <a:off x="4844100" y="2086463"/>
            <a:ext cx="1143000" cy="411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9"/>
          <p:cNvSpPr/>
          <p:nvPr/>
        </p:nvSpPr>
        <p:spPr>
          <a:xfrm>
            <a:off x="6981900" y="379177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Panoptic</a:t>
            </a:r>
            <a:endParaRPr/>
          </a:p>
        </p:txBody>
      </p:sp>
      <p:cxnSp>
        <p:nvCxnSpPr>
          <p:cNvPr id="542" name="Google Shape;542;p69"/>
          <p:cNvCxnSpPr>
            <a:stCxn id="535" idx="2"/>
            <a:endCxn id="537" idx="0"/>
          </p:cNvCxnSpPr>
          <p:nvPr/>
        </p:nvCxnSpPr>
        <p:spPr>
          <a:xfrm>
            <a:off x="7507075" y="2217750"/>
            <a:ext cx="8610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69"/>
          <p:cNvCxnSpPr>
            <a:stCxn id="535" idx="2"/>
            <a:endCxn id="536" idx="0"/>
          </p:cNvCxnSpPr>
          <p:nvPr/>
        </p:nvCxnSpPr>
        <p:spPr>
          <a:xfrm flipH="1">
            <a:off x="6770575" y="2217750"/>
            <a:ext cx="7365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69"/>
          <p:cNvCxnSpPr>
            <a:stCxn id="534" idx="2"/>
            <a:endCxn id="540" idx="0"/>
          </p:cNvCxnSpPr>
          <p:nvPr/>
        </p:nvCxnSpPr>
        <p:spPr>
          <a:xfrm>
            <a:off x="5381250" y="1703100"/>
            <a:ext cx="345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69"/>
          <p:cNvCxnSpPr>
            <a:stCxn id="540" idx="3"/>
            <a:endCxn id="536" idx="0"/>
          </p:cNvCxnSpPr>
          <p:nvPr/>
        </p:nvCxnSpPr>
        <p:spPr>
          <a:xfrm>
            <a:off x="5987100" y="2292413"/>
            <a:ext cx="7836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69"/>
          <p:cNvCxnSpPr>
            <a:stCxn id="536" idx="4"/>
            <a:endCxn id="541" idx="0"/>
          </p:cNvCxnSpPr>
          <p:nvPr/>
        </p:nvCxnSpPr>
        <p:spPr>
          <a:xfrm>
            <a:off x="6770575" y="3217275"/>
            <a:ext cx="9036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69"/>
          <p:cNvCxnSpPr>
            <a:stCxn id="537" idx="4"/>
            <a:endCxn id="541" idx="0"/>
          </p:cNvCxnSpPr>
          <p:nvPr/>
        </p:nvCxnSpPr>
        <p:spPr>
          <a:xfrm flipH="1">
            <a:off x="7674275" y="3217275"/>
            <a:ext cx="6939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69"/>
          <p:cNvSpPr/>
          <p:nvPr/>
        </p:nvSpPr>
        <p:spPr>
          <a:xfrm>
            <a:off x="4420813" y="2881738"/>
            <a:ext cx="11430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Tracking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69"/>
          <p:cNvCxnSpPr>
            <a:stCxn id="540" idx="2"/>
            <a:endCxn id="548" idx="0"/>
          </p:cNvCxnSpPr>
          <p:nvPr/>
        </p:nvCxnSpPr>
        <p:spPr>
          <a:xfrm flipH="1">
            <a:off x="4992300" y="2498363"/>
            <a:ext cx="4233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69"/>
          <p:cNvSpPr/>
          <p:nvPr/>
        </p:nvSpPr>
        <p:spPr>
          <a:xfrm>
            <a:off x="3334313" y="2251075"/>
            <a:ext cx="9216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Video</a:t>
            </a:r>
            <a:endParaRPr/>
          </a:p>
        </p:txBody>
      </p:sp>
      <p:sp>
        <p:nvSpPr>
          <p:cNvPr id="551" name="Google Shape;551;p69"/>
          <p:cNvSpPr/>
          <p:nvPr/>
        </p:nvSpPr>
        <p:spPr>
          <a:xfrm>
            <a:off x="2369125" y="3378425"/>
            <a:ext cx="11430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</a:t>
            </a:r>
            <a:endParaRPr/>
          </a:p>
        </p:txBody>
      </p:sp>
      <p:sp>
        <p:nvSpPr>
          <p:cNvPr id="552" name="Google Shape;552;p69"/>
          <p:cNvSpPr/>
          <p:nvPr/>
        </p:nvSpPr>
        <p:spPr>
          <a:xfrm>
            <a:off x="3253325" y="4448225"/>
            <a:ext cx="10836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encoding</a:t>
            </a:r>
            <a:endParaRPr/>
          </a:p>
        </p:txBody>
      </p:sp>
      <p:cxnSp>
        <p:nvCxnSpPr>
          <p:cNvPr id="553" name="Google Shape;553;p69"/>
          <p:cNvCxnSpPr>
            <a:stCxn id="534" idx="3"/>
            <a:endCxn id="535" idx="0"/>
          </p:cNvCxnSpPr>
          <p:nvPr/>
        </p:nvCxnSpPr>
        <p:spPr>
          <a:xfrm>
            <a:off x="6190500" y="1392900"/>
            <a:ext cx="13167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9"/>
          <p:cNvCxnSpPr>
            <a:stCxn id="534" idx="2"/>
            <a:endCxn id="550" idx="0"/>
          </p:cNvCxnSpPr>
          <p:nvPr/>
        </p:nvCxnSpPr>
        <p:spPr>
          <a:xfrm flipH="1">
            <a:off x="3795150" y="1703100"/>
            <a:ext cx="158610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69"/>
          <p:cNvCxnSpPr>
            <a:stCxn id="550" idx="2"/>
            <a:endCxn id="548" idx="1"/>
          </p:cNvCxnSpPr>
          <p:nvPr/>
        </p:nvCxnSpPr>
        <p:spPr>
          <a:xfrm>
            <a:off x="3795113" y="2732275"/>
            <a:ext cx="625800" cy="4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69"/>
          <p:cNvCxnSpPr>
            <a:stCxn id="550" idx="2"/>
            <a:endCxn id="551" idx="0"/>
          </p:cNvCxnSpPr>
          <p:nvPr/>
        </p:nvCxnSpPr>
        <p:spPr>
          <a:xfrm flipH="1">
            <a:off x="2940713" y="2732275"/>
            <a:ext cx="8544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69"/>
          <p:cNvCxnSpPr>
            <a:stCxn id="550" idx="2"/>
            <a:endCxn id="552" idx="0"/>
          </p:cNvCxnSpPr>
          <p:nvPr/>
        </p:nvCxnSpPr>
        <p:spPr>
          <a:xfrm>
            <a:off x="3795113" y="2732275"/>
            <a:ext cx="0" cy="17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69"/>
          <p:cNvSpPr/>
          <p:nvPr/>
        </p:nvSpPr>
        <p:spPr>
          <a:xfrm>
            <a:off x="4299925" y="388552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Multicam</a:t>
            </a:r>
            <a:endParaRPr/>
          </a:p>
        </p:txBody>
      </p:sp>
      <p:cxnSp>
        <p:nvCxnSpPr>
          <p:cNvPr id="559" name="Google Shape;559;p69"/>
          <p:cNvCxnSpPr>
            <a:stCxn id="548" idx="2"/>
            <a:endCxn id="558" idx="0"/>
          </p:cNvCxnSpPr>
          <p:nvPr/>
        </p:nvCxnSpPr>
        <p:spPr>
          <a:xfrm>
            <a:off x="4992313" y="3502138"/>
            <a:ext cx="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69"/>
          <p:cNvSpPr/>
          <p:nvPr/>
        </p:nvSpPr>
        <p:spPr>
          <a:xfrm>
            <a:off x="1828925" y="2561400"/>
            <a:ext cx="12333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Comparing</a:t>
            </a:r>
            <a:endParaRPr/>
          </a:p>
        </p:txBody>
      </p:sp>
      <p:sp>
        <p:nvSpPr>
          <p:cNvPr id="561" name="Google Shape;561;p69"/>
          <p:cNvSpPr/>
          <p:nvPr/>
        </p:nvSpPr>
        <p:spPr>
          <a:xfrm>
            <a:off x="880500" y="4297325"/>
            <a:ext cx="16185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</a:t>
            </a:r>
            <a:endParaRPr/>
          </a:p>
        </p:txBody>
      </p:sp>
      <p:cxnSp>
        <p:nvCxnSpPr>
          <p:cNvPr id="562" name="Google Shape;562;p69"/>
          <p:cNvCxnSpPr>
            <a:stCxn id="534" idx="1"/>
            <a:endCxn id="560" idx="0"/>
          </p:cNvCxnSpPr>
          <p:nvPr/>
        </p:nvCxnSpPr>
        <p:spPr>
          <a:xfrm flipH="1">
            <a:off x="2445600" y="1392900"/>
            <a:ext cx="2126400" cy="11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69"/>
          <p:cNvCxnSpPr>
            <a:stCxn id="560" idx="2"/>
            <a:endCxn id="561" idx="0"/>
          </p:cNvCxnSpPr>
          <p:nvPr/>
        </p:nvCxnSpPr>
        <p:spPr>
          <a:xfrm flipH="1">
            <a:off x="1689875" y="3042600"/>
            <a:ext cx="7557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69"/>
          <p:cNvSpPr/>
          <p:nvPr/>
        </p:nvSpPr>
        <p:spPr>
          <a:xfrm>
            <a:off x="1519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Image captioning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5" name="Google Shape;565;p69"/>
          <p:cNvSpPr/>
          <p:nvPr/>
        </p:nvSpPr>
        <p:spPr>
          <a:xfrm>
            <a:off x="5632813" y="3502150"/>
            <a:ext cx="969900" cy="656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RNN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6" name="Google Shape;566;p69"/>
          <p:cNvCxnSpPr>
            <a:stCxn id="548" idx="3"/>
            <a:endCxn id="565" idx="0"/>
          </p:cNvCxnSpPr>
          <p:nvPr/>
        </p:nvCxnSpPr>
        <p:spPr>
          <a:xfrm>
            <a:off x="5563813" y="3191938"/>
            <a:ext cx="5541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69"/>
          <p:cNvSpPr/>
          <p:nvPr/>
        </p:nvSpPr>
        <p:spPr>
          <a:xfrm>
            <a:off x="606275" y="3343925"/>
            <a:ext cx="1018500" cy="57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Depth</a:t>
            </a:r>
            <a:endParaRPr/>
          </a:p>
        </p:txBody>
      </p:sp>
      <p:cxnSp>
        <p:nvCxnSpPr>
          <p:cNvPr id="568" name="Google Shape;568;p69"/>
          <p:cNvCxnSpPr>
            <a:stCxn id="539" idx="2"/>
            <a:endCxn id="567" idx="0"/>
          </p:cNvCxnSpPr>
          <p:nvPr/>
        </p:nvCxnSpPr>
        <p:spPr>
          <a:xfrm flipH="1">
            <a:off x="1115675" y="2602625"/>
            <a:ext cx="32400" cy="7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69"/>
          <p:cNvSpPr/>
          <p:nvPr/>
        </p:nvSpPr>
        <p:spPr>
          <a:xfrm>
            <a:off x="5745050" y="4525325"/>
            <a:ext cx="921600" cy="574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cxnSp>
        <p:nvCxnSpPr>
          <p:cNvPr id="570" name="Google Shape;570;p69"/>
          <p:cNvCxnSpPr>
            <a:stCxn id="565" idx="4"/>
            <a:endCxn id="569" idx="0"/>
          </p:cNvCxnSpPr>
          <p:nvPr/>
        </p:nvCxnSpPr>
        <p:spPr>
          <a:xfrm>
            <a:off x="6117763" y="4158550"/>
            <a:ext cx="882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sp>
        <p:nvSpPr>
          <p:cNvPr id="576" name="Google Shape;576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Тренды</a:t>
            </a:r>
            <a:endParaRPr/>
          </a:p>
        </p:txBody>
      </p:sp>
      <p:sp>
        <p:nvSpPr>
          <p:cNvPr id="582" name="Google Shape;58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Self driving cars. предсказание действий.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Безопасность: распознавание лиц, действий, выделение признаков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Спорт: b2c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Нейросетовое кодирование видео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Анализ контента / video image captioning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...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88" name="Google Shape;588;p72"/>
          <p:cNvSpPr txBox="1"/>
          <p:nvPr>
            <p:ph idx="1" type="body"/>
          </p:nvPr>
        </p:nvSpPr>
        <p:spPr>
          <a:xfrm>
            <a:off x="623400" y="926775"/>
            <a:ext cx="8520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ru">
                <a:solidFill>
                  <a:srgbClr val="FF0000"/>
                </a:solidFill>
              </a:rPr>
              <a:t>Для наполнения этого слайда мне нужна помощь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9" name="Google Shape;589;p72"/>
          <p:cNvSpPr txBox="1"/>
          <p:nvPr/>
        </p:nvSpPr>
        <p:spPr>
          <a:xfrm>
            <a:off x="389875" y="1450075"/>
            <a:ext cx="80982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Empirical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GANs to denoise images of galaxies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Rivenson et. al. used a fully convolutional neural network (CNN) autoencoder-type architecture to recover the phase of intensity-only cell measurements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Wei et. al. used Deep Learning to automatically focus a microscope during live-cell microscopy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RL has also been applied to HVAC systems by Wei et. al.</a:t>
            </a:r>
            <a:r>
              <a:rPr lang="ru" sz="1100" u="sng">
                <a:solidFill>
                  <a:schemeClr val="hlink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to minimize electricity cost for buildings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“Topological data analysis of eye movements”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Арсений Онучин (студент 4-го курса Факультета психологии МГУ) по совместной работе с Олегом Качаном (Сколтех)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hlink"/>
                </a:solidFill>
                <a:hlinkClick r:id="rId7"/>
              </a:rPr>
              <a:t>Expanding functional protein sequence space using generative adversarial networks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medical imaging analysis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90" name="Google Shape;590;p72"/>
          <p:cNvSpPr txBox="1"/>
          <p:nvPr/>
        </p:nvSpPr>
        <p:spPr>
          <a:xfrm>
            <a:off x="389875" y="4541600"/>
            <a:ext cx="775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 u="sng">
                <a:solidFill>
                  <a:schemeClr val="hlink"/>
                </a:solidFill>
                <a:hlinkClick r:id="rId8"/>
              </a:rPr>
              <a:t>A Survey of Deep Learning for Scientific Discovery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96" name="Google Shape;596;p73"/>
          <p:cNvSpPr txBox="1"/>
          <p:nvPr>
            <p:ph idx="1" type="body"/>
          </p:nvPr>
        </p:nvSpPr>
        <p:spPr>
          <a:xfrm>
            <a:off x="311700" y="1152475"/>
            <a:ext cx="8520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 карт контактов/пространственной структуры белков (пресловутый alphafold deepmind)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использование нейронных сетей в качестве метода снижения размерности для систем с большим количеством степеней свободы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использование неройнных сетей для апроксимации тяжелых вычислений.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для предсказания эффектов мутаций (термостабильность, каталитическая активность и тд) по структуре/последовательности белка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работы с последовательностями ДНК или белков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  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275975" y="1017600"/>
            <a:ext cx="8520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1957 </a:t>
            </a:r>
            <a:r>
              <a:rPr b="1" lang="ru" sz="2000"/>
              <a:t>Perceptron, Frank Rosenblatt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Hubel &amp; Wiesel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"The XOR affair" Marvin Minsky, Seymour Papert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1975 Cognitron: A self-organizing multilayered neural network K.Fukushima,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1986 Backpropagation Rumelhart, Hinton &amp; Williams ( 1974 А. И. Галушкин)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1989 LeNet.  LeCun,  et 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2012 AlexNet Krizhevsky et al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обнаружение анаомалий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https://tele-med.ai/press-centr/novosti/rentgenologi-moskvy-sobrali-pervyj-dataset-medicinskih-snimkov-pacientov-s-podtverzhdennoj-covid-19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курса</a:t>
            </a:r>
            <a:endParaRPr/>
          </a:p>
        </p:txBody>
      </p:sp>
      <p:sp>
        <p:nvSpPr>
          <p:cNvPr id="614" name="Google Shape;61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видим что NN уже нашли применение в множестве массовых(типовых) </a:t>
            </a:r>
            <a:r>
              <a:rPr lang="ru"/>
              <a:t>задач</a:t>
            </a:r>
            <a:r>
              <a:rPr lang="ru"/>
              <a:t> которые нас окружают.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Однако каждая научная работа индивидуальна, в этом состоит сложность: только автор понимает как обрабатываются данные в его предметной области и как следует оценить результат.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Но не всегда ученые особенно из естественных или гуманитарных областей готовы самостоятельно применить ML к объекту своих исследований.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Поэтому мы здесь ...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620" name="Google Shape;620;p77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7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77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77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77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77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77"/>
          <p:cNvCxnSpPr/>
          <p:nvPr/>
        </p:nvCxnSpPr>
        <p:spPr>
          <a:xfrm>
            <a:off x="4356925" y="2065600"/>
            <a:ext cx="34200" cy="20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77"/>
          <p:cNvSpPr txBox="1"/>
          <p:nvPr/>
        </p:nvSpPr>
        <p:spPr>
          <a:xfrm>
            <a:off x="998600" y="4467925"/>
            <a:ext cx="7284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модели 2  +/ -    = </a:t>
            </a:r>
            <a:r>
              <a:rPr b="1" lang="ru">
                <a:solidFill>
                  <a:srgbClr val="38761D"/>
                </a:solidFill>
              </a:rPr>
              <a:t>Результат эксперимента</a:t>
            </a:r>
            <a:r>
              <a:rPr lang="ru"/>
              <a:t> = </a:t>
            </a:r>
            <a:r>
              <a:rPr lang="ru">
                <a:solidFill>
                  <a:schemeClr val="dk1"/>
                </a:solidFill>
              </a:rPr>
              <a:t>Результат модели 1   +/- </a:t>
            </a:r>
            <a:endParaRPr/>
          </a:p>
        </p:txBody>
      </p:sp>
      <p:pic>
        <p:nvPicPr>
          <p:cNvPr id="631" name="Google Shape;631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8400" y="4467926"/>
            <a:ext cx="218450" cy="30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9750" y="4500663"/>
            <a:ext cx="218450" cy="301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77"/>
          <p:cNvCxnSpPr>
            <a:stCxn id="623" idx="2"/>
          </p:cNvCxnSpPr>
          <p:nvPr/>
        </p:nvCxnSpPr>
        <p:spPr>
          <a:xfrm flipH="1">
            <a:off x="2038084" y="2983275"/>
            <a:ext cx="825900" cy="15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77"/>
          <p:cNvCxnSpPr>
            <a:stCxn id="621" idx="2"/>
          </p:cNvCxnSpPr>
          <p:nvPr/>
        </p:nvCxnSpPr>
        <p:spPr>
          <a:xfrm flipH="1">
            <a:off x="6189975" y="2867600"/>
            <a:ext cx="247200" cy="17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5" name="Google Shape;635;p77"/>
          <p:cNvGrpSpPr/>
          <p:nvPr/>
        </p:nvGrpSpPr>
        <p:grpSpPr>
          <a:xfrm>
            <a:off x="376200" y="1416600"/>
            <a:ext cx="5246000" cy="3610475"/>
            <a:chOff x="376200" y="1416600"/>
            <a:chExt cx="5246000" cy="3610475"/>
          </a:xfrm>
        </p:grpSpPr>
        <p:pic>
          <p:nvPicPr>
            <p:cNvPr id="636" name="Google Shape;636;p77"/>
            <p:cNvPicPr preferRelativeResize="0"/>
            <p:nvPr/>
          </p:nvPicPr>
          <p:blipFill rotWithShape="1">
            <a:blip r:embed="rId9">
              <a:alphaModFix/>
            </a:blip>
            <a:srcRect b="52885" l="0" r="0" t="0"/>
            <a:stretch/>
          </p:blipFill>
          <p:spPr>
            <a:xfrm>
              <a:off x="3050999" y="1789867"/>
              <a:ext cx="909200" cy="284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77"/>
            <p:cNvSpPr txBox="1"/>
            <p:nvPr/>
          </p:nvSpPr>
          <p:spPr>
            <a:xfrm>
              <a:off x="894192" y="1416600"/>
              <a:ext cx="15135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AA84F"/>
                </a:buClr>
                <a:buSzPts val="1400"/>
                <a:buAutoNum type="arabicPeriod"/>
              </a:pPr>
              <a:r>
                <a:rPr b="1" lang="ru">
                  <a:solidFill>
                    <a:srgbClr val="6AA84F"/>
                  </a:solidFill>
                </a:rPr>
                <a:t>Данные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638" name="Google Shape;638;p77"/>
            <p:cNvCxnSpPr/>
            <p:nvPr/>
          </p:nvCxnSpPr>
          <p:spPr>
            <a:xfrm>
              <a:off x="2407692" y="1646400"/>
              <a:ext cx="574500" cy="1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9" name="Google Shape;639;p77"/>
            <p:cNvSpPr txBox="1"/>
            <p:nvPr/>
          </p:nvSpPr>
          <p:spPr>
            <a:xfrm>
              <a:off x="376200" y="3549750"/>
              <a:ext cx="22161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rgbClr val="6AA84F"/>
                  </a:solidFill>
                </a:rPr>
                <a:t>2. Оценка результата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640" name="Google Shape;640;p77"/>
            <p:cNvCxnSpPr/>
            <p:nvPr/>
          </p:nvCxnSpPr>
          <p:spPr>
            <a:xfrm>
              <a:off x="1558550" y="4009350"/>
              <a:ext cx="184800" cy="25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1" name="Google Shape;641;p77"/>
            <p:cNvSpPr/>
            <p:nvPr/>
          </p:nvSpPr>
          <p:spPr>
            <a:xfrm>
              <a:off x="1032800" y="4295375"/>
              <a:ext cx="4589400" cy="7317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rPr lang="ru"/>
              <a:t>Машинное обучение</a:t>
            </a:r>
            <a:endParaRPr/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25" y="1170000"/>
            <a:ext cx="7167073" cy="38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368282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7204047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ImageNet: Large Scale Visual Recognition Challenge (ILSVRC)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75" y="1696500"/>
            <a:ext cx="3934225" cy="28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25" y="2571747"/>
            <a:ext cx="1684850" cy="19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5">
            <a:alphaModFix/>
          </a:blip>
          <a:srcRect b="0" l="5490" r="0" t="0"/>
          <a:stretch/>
        </p:blipFill>
        <p:spPr>
          <a:xfrm>
            <a:off x="218875" y="1097213"/>
            <a:ext cx="1803475" cy="3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6276525" y="4683300"/>
            <a:ext cx="2382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http://www.image-net.org/</a:t>
            </a:r>
            <a:endParaRPr/>
          </a:p>
        </p:txBody>
      </p:sp>
      <p:sp>
        <p:nvSpPr>
          <p:cNvPr id="176" name="Google Shape;176;p32"/>
          <p:cNvSpPr txBox="1"/>
          <p:nvPr/>
        </p:nvSpPr>
        <p:spPr>
          <a:xfrm>
            <a:off x="5386300" y="1375800"/>
            <a:ext cx="30033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14M изображений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1000 классов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839200" cy="354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